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8" r:id="rId3"/>
    <p:sldId id="26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05C6C0-B8E2-4929-BEE4-8719DFC955CC}" v="1" dt="2024-12-09T15:22:23.1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nuël Murhula" userId="11cd318e-03af-4085-86b1-8c08e07c519e" providerId="ADAL" clId="{E105C6C0-B8E2-4929-BEE4-8719DFC955CC}"/>
    <pc:docChg chg="custSel addSld modSld">
      <pc:chgData name="Emmanuël Murhula" userId="11cd318e-03af-4085-86b1-8c08e07c519e" providerId="ADAL" clId="{E105C6C0-B8E2-4929-BEE4-8719DFC955CC}" dt="2024-12-09T15:53:19.021" v="1148" actId="20577"/>
      <pc:docMkLst>
        <pc:docMk/>
      </pc:docMkLst>
      <pc:sldChg chg="delSp modSp add mod">
        <pc:chgData name="Emmanuël Murhula" userId="11cd318e-03af-4085-86b1-8c08e07c519e" providerId="ADAL" clId="{E105C6C0-B8E2-4929-BEE4-8719DFC955CC}" dt="2024-12-09T15:53:19.021" v="1148" actId="20577"/>
        <pc:sldMkLst>
          <pc:docMk/>
          <pc:sldMk cId="828554275" sldId="269"/>
        </pc:sldMkLst>
        <pc:spChg chg="mod">
          <ac:chgData name="Emmanuël Murhula" userId="11cd318e-03af-4085-86b1-8c08e07c519e" providerId="ADAL" clId="{E105C6C0-B8E2-4929-BEE4-8719DFC955CC}" dt="2024-12-09T15:53:19.021" v="1148" actId="20577"/>
          <ac:spMkLst>
            <pc:docMk/>
            <pc:sldMk cId="828554275" sldId="269"/>
            <ac:spMk id="4" creationId="{00000000-0000-0000-0000-000000000000}"/>
          </ac:spMkLst>
        </pc:spChg>
        <pc:spChg chg="del">
          <ac:chgData name="Emmanuël Murhula" userId="11cd318e-03af-4085-86b1-8c08e07c519e" providerId="ADAL" clId="{E105C6C0-B8E2-4929-BEE4-8719DFC955CC}" dt="2024-12-09T15:20:58.830" v="8" actId="478"/>
          <ac:spMkLst>
            <pc:docMk/>
            <pc:sldMk cId="828554275" sldId="269"/>
            <ac:spMk id="5" creationId="{00000000-0000-0000-0000-000000000000}"/>
          </ac:spMkLst>
        </pc:spChg>
        <pc:picChg chg="mod">
          <ac:chgData name="Emmanuël Murhula" userId="11cd318e-03af-4085-86b1-8c08e07c519e" providerId="ADAL" clId="{E105C6C0-B8E2-4929-BEE4-8719DFC955CC}" dt="2024-12-09T15:51:38.116" v="1045" actId="1076"/>
          <ac:picMkLst>
            <pc:docMk/>
            <pc:sldMk cId="828554275" sldId="269"/>
            <ac:picMk id="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676AD-DF93-4A06-8917-F5D33AB25CA7}" type="datetimeFigureOut">
              <a:rPr lang="fr-BE" smtClean="0"/>
              <a:t>09-12-24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69934-4D91-4183-9382-3980DF7DE97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99752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61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61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7EB3DF-D602-6243-6FCC-DC2853A0B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C4DD1BE-0C62-43C3-32A1-41E76FAB0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9FA3F1-0D50-FEE8-A7D7-BBEBA31CB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21FA-92A4-40B3-A345-4E801428985A}" type="datetimeFigureOut">
              <a:rPr lang="fr-BE" smtClean="0"/>
              <a:t>09-12-24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0A6ECF-FCBE-55A2-8F31-EAD795243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A88E15-47DC-4E66-F323-AA9F1E10A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CFC-6DB8-4361-86A6-4E51630790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5689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E76F40-57A6-3444-6708-DD56DF73A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703661E-71F3-8C63-5F81-5BA0651AC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75FE4E-08D8-9CF0-3B6A-29A2DF795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21FA-92A4-40B3-A345-4E801428985A}" type="datetimeFigureOut">
              <a:rPr lang="fr-BE" smtClean="0"/>
              <a:t>09-12-24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43DD28-7613-6DF9-D887-E8E0A6010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D2441C-5DFC-97F1-D221-65070C74B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CFC-6DB8-4361-86A6-4E51630790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6397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B380D6B-3612-F73A-4949-9EC0A368E3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43A3310-0AA4-1603-2A8A-6A9CDB13B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CCCE72-5BE8-FA1E-C487-1D3130A56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21FA-92A4-40B3-A345-4E801428985A}" type="datetimeFigureOut">
              <a:rPr lang="fr-BE" smtClean="0"/>
              <a:t>09-12-24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193F44-93BE-9968-FE5B-0835B9446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E0E302-F5CD-F690-937E-9818CFD40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CFC-6DB8-4361-86A6-4E51630790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03423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DF1F8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BFCFE"/>
          </a:solidFill>
          <a:ln/>
        </p:spPr>
      </p:sp>
    </p:spTree>
    <p:extLst>
      <p:ext uri="{BB962C8B-B14F-4D97-AF65-F5344CB8AC3E}">
        <p14:creationId xmlns:p14="http://schemas.microsoft.com/office/powerpoint/2010/main" val="397326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0CD6ED-ABBA-E117-AE02-B8FAABB16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870E66-3D15-A63E-756E-305F53CCD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9546ED-17BE-81EB-E078-894655949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21FA-92A4-40B3-A345-4E801428985A}" type="datetimeFigureOut">
              <a:rPr lang="fr-BE" smtClean="0"/>
              <a:t>09-12-24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E9638B-3442-34D3-87E8-DCA93E251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54D08E-D58A-F872-256C-1E04264F1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CFC-6DB8-4361-86A6-4E51630790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7126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DC017E-909C-CB87-1123-654DC1F8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839A0B5-68CF-15DA-3673-2A317D883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7C2EA3-5F4B-6807-6938-1F03B2E5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21FA-92A4-40B3-A345-4E801428985A}" type="datetimeFigureOut">
              <a:rPr lang="fr-BE" smtClean="0"/>
              <a:t>09-12-24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C85F45-F8BA-6861-3776-78E235516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196CB3-4C33-747F-3288-73E929DB1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CFC-6DB8-4361-86A6-4E51630790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3389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65BCA1-6E1F-14F4-1FE7-37DA90E8C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75D4D7-7A5C-E44C-D598-4670C673C2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2BB8074-185D-6FDA-478C-22FF7A23F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7C2C2BF-6D9F-55C7-A938-482E60998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21FA-92A4-40B3-A345-4E801428985A}" type="datetimeFigureOut">
              <a:rPr lang="fr-BE" smtClean="0"/>
              <a:t>09-12-24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8B3BED-4640-8C16-64C4-C45B5EB2B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D76EFE-6A76-E30C-EC0C-337280F9B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CFC-6DB8-4361-86A6-4E51630790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943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AF2CBD-09AB-5C4D-050B-D0239AB2E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1A5997-DCCE-CE2B-2FA1-582215473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0D1F2FA-9A5D-A504-BC3F-4D2D154B80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0DE0FDA-8C2D-5865-1D49-58CF4BC54F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E18EB65-1C79-8688-FC63-D15D3DF7B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7C9864-9EAC-125A-3132-C80034FC0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21FA-92A4-40B3-A345-4E801428985A}" type="datetimeFigureOut">
              <a:rPr lang="fr-BE" smtClean="0"/>
              <a:t>09-12-24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635475B-3288-7267-C483-E198CB208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57BB3D0-A418-F87F-A9E1-81B994B35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CFC-6DB8-4361-86A6-4E51630790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02433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D55239-CBBB-749F-0A7E-E78390F92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592A07E-3284-572E-E3CD-CE70C17B6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21FA-92A4-40B3-A345-4E801428985A}" type="datetimeFigureOut">
              <a:rPr lang="fr-BE" smtClean="0"/>
              <a:t>09-12-24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19106CA-B334-1C3F-1DEB-9553A925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278EA7C-019A-4997-1B8F-42F44238F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CFC-6DB8-4361-86A6-4E51630790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545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69E2D00-54F6-20A0-E851-F84277792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21FA-92A4-40B3-A345-4E801428985A}" type="datetimeFigureOut">
              <a:rPr lang="fr-BE" smtClean="0"/>
              <a:t>09-12-24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CE3D13B-317A-F6BC-8F8F-8F812D810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1D715F-8E30-7A7F-2B68-17FAB47E8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CFC-6DB8-4361-86A6-4E51630790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0065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592B4B-CDF2-1F60-E6D3-781621ACD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448BE3-B991-6A51-2DB7-F981C16D6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37D453D-D719-59C0-EA8D-C34ECF42C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C4388A4-4BB5-D7FC-2051-1644A4777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21FA-92A4-40B3-A345-4E801428985A}" type="datetimeFigureOut">
              <a:rPr lang="fr-BE" smtClean="0"/>
              <a:t>09-12-24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4AD2A5-636F-71BB-5A56-96C85A90D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DCC816-9880-F0C8-B207-4101CA1D9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CFC-6DB8-4361-86A6-4E51630790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32912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38F6D5-A985-5546-3E23-38F4A86B7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6EBD65C-1818-9D21-A9EC-9E67D3A53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5422929-4913-10CE-969C-9A945EFBD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9503A2-058B-8AA4-C0C3-16F2F9CD8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21FA-92A4-40B3-A345-4E801428985A}" type="datetimeFigureOut">
              <a:rPr lang="fr-BE" smtClean="0"/>
              <a:t>09-12-24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8A228C-93BC-FF1D-82F7-24D644260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4965E3-F10E-4C59-3C9F-5353F7438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BCFC-6DB8-4361-86A6-4E51630790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1952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411306B-A33A-EBA7-84A6-57E700C8C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1B5DC4-2AAA-7643-85D8-99EAE97E4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94EA74-FA56-E434-FFEC-AC0E966F51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F21FA-92A4-40B3-A345-4E801428985A}" type="datetimeFigureOut">
              <a:rPr lang="fr-BE" smtClean="0"/>
              <a:t>09-12-24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534924-4FBB-DF4B-4280-4E7305F93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B6A602-BF18-7D37-09E5-4C137B36BF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CBCFC-6DB8-4361-86A6-4E51630790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66440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5233492" y="2160191"/>
            <a:ext cx="6297018" cy="30241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2375"/>
              </a:lnSpc>
            </a:pPr>
            <a:endParaRPr lang="en-US" sz="1458" dirty="0"/>
          </a:p>
        </p:txBody>
      </p:sp>
      <p:sp>
        <p:nvSpPr>
          <p:cNvPr id="4" name="Text 1"/>
          <p:cNvSpPr/>
          <p:nvPr/>
        </p:nvSpPr>
        <p:spPr>
          <a:xfrm>
            <a:off x="3333572" y="2613819"/>
            <a:ext cx="6297018" cy="110286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/>
            <a:r>
              <a:rPr lang="fr-FR" sz="3167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golian Baiti" panose="03000500000000000000" pitchFamily="66" charset="0"/>
              </a:rPr>
              <a:t>« </a:t>
            </a:r>
            <a:r>
              <a:rPr lang="fr-FR" sz="3167" dirty="0">
                <a:solidFill>
                  <a:srgbClr val="0070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golian Baiti" panose="03000500000000000000" pitchFamily="66" charset="0"/>
              </a:rPr>
              <a:t>Discours en société : regards pluridisciplinaires </a:t>
            </a:r>
            <a:r>
              <a:rPr lang="fr-FR" sz="3167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golian Baiti" panose="03000500000000000000" pitchFamily="66" charset="0"/>
              </a:rPr>
              <a:t>»</a:t>
            </a:r>
          </a:p>
        </p:txBody>
      </p:sp>
      <p:sp>
        <p:nvSpPr>
          <p:cNvPr id="5" name="Text 2"/>
          <p:cNvSpPr/>
          <p:nvPr/>
        </p:nvSpPr>
        <p:spPr>
          <a:xfrm>
            <a:off x="2947491" y="4878310"/>
            <a:ext cx="7309430" cy="10033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/>
            <a:r>
              <a:rPr lang="fr-BE" sz="3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golian Baiti" panose="03000500000000000000" pitchFamily="66" charset="0"/>
                <a:cs typeface="Mongolian Baiti" panose="03000500000000000000" pitchFamily="66" charset="0"/>
              </a:rPr>
              <a:t>Université Assane Seck, Ziguinchor, Sénégal </a:t>
            </a:r>
          </a:p>
          <a:p>
            <a:pPr algn="l"/>
            <a:r>
              <a:rPr lang="fr-FR" sz="3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golian Baiti" panose="03000500000000000000" pitchFamily="66" charset="0"/>
                <a:cs typeface="Mongolian Baiti" panose="03000500000000000000" pitchFamily="66" charset="0"/>
              </a:rPr>
              <a:t>		12 -13 - 14 déc. 2024</a:t>
            </a:r>
            <a:endParaRPr lang="fr-BE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golian Baiti" panose="03000500000000000000" pitchFamily="66" charset="0"/>
              <a:cs typeface="Mongolian Baiti" panose="03000500000000000000" pitchFamily="66" charset="0"/>
            </a:endParaRPr>
          </a:p>
          <a:p>
            <a:pPr>
              <a:lnSpc>
                <a:spcPts val="2375"/>
              </a:lnSpc>
            </a:pPr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 Slab" pitchFamily="2" charset="0"/>
              <a:ea typeface="Roboto Slab" pitchFamily="2" charset="0"/>
              <a:cs typeface="Roboto Slab" pitchFamily="2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E5AA604-7AE4-0985-8EB7-CCB9DA3EAAB8}"/>
              </a:ext>
            </a:extLst>
          </p:cNvPr>
          <p:cNvSpPr txBox="1"/>
          <p:nvPr/>
        </p:nvSpPr>
        <p:spPr>
          <a:xfrm>
            <a:off x="3078480" y="695175"/>
            <a:ext cx="5974080" cy="11181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3333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golian Baiti" panose="03000500000000000000" pitchFamily="66" charset="0"/>
              </a:rPr>
              <a:t>VII</a:t>
            </a:r>
            <a:r>
              <a:rPr lang="fr-FR" sz="3333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golian Baiti" panose="03000500000000000000" pitchFamily="66" charset="0"/>
              </a:rPr>
              <a:t>e</a:t>
            </a:r>
            <a:r>
              <a:rPr lang="fr-FR" sz="3333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golian Baiti" panose="03000500000000000000" pitchFamily="66" charset="0"/>
              </a:rPr>
              <a:t> Colloque international pluridisciplinaire du CREILHAC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" y="0"/>
            <a:ext cx="4572000" cy="68580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233492" y="2160191"/>
            <a:ext cx="6297018" cy="30241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2375"/>
              </a:lnSpc>
            </a:pPr>
            <a:endParaRPr lang="en-US" sz="1458" dirty="0"/>
          </a:p>
        </p:txBody>
      </p:sp>
      <p:sp>
        <p:nvSpPr>
          <p:cNvPr id="4" name="Text 1"/>
          <p:cNvSpPr/>
          <p:nvPr/>
        </p:nvSpPr>
        <p:spPr>
          <a:xfrm>
            <a:off x="4859393" y="1885319"/>
            <a:ext cx="7045215" cy="198483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ct val="150000"/>
              </a:lnSpc>
            </a:pPr>
            <a:r>
              <a:rPr lang="fr-FR" sz="2667" dirty="0">
                <a:solidFill>
                  <a:srgbClr val="3257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Slab" pitchFamily="34" charset="0"/>
                <a:ea typeface="Roboto Slab" pitchFamily="34" charset="-122"/>
                <a:cs typeface="Roboto Slab" pitchFamily="34" charset="-120"/>
              </a:rPr>
              <a:t>“Rwanda </a:t>
            </a:r>
            <a:r>
              <a:rPr lang="fr-FR" sz="2667" dirty="0" err="1">
                <a:solidFill>
                  <a:srgbClr val="3257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Slab" pitchFamily="34" charset="0"/>
                <a:ea typeface="Roboto Slab" pitchFamily="34" charset="-122"/>
                <a:cs typeface="Roboto Slab" pitchFamily="34" charset="-120"/>
              </a:rPr>
              <a:t>classified</a:t>
            </a:r>
            <a:r>
              <a:rPr lang="fr-FR" sz="2667" dirty="0">
                <a:solidFill>
                  <a:srgbClr val="3257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Slab" pitchFamily="34" charset="0"/>
                <a:ea typeface="Roboto Slab" pitchFamily="34" charset="-122"/>
                <a:cs typeface="Roboto Slab" pitchFamily="34" charset="-120"/>
              </a:rPr>
              <a:t>” : polémique médiatique et responsabilité(s) énonciative(s) d’un discours polyphonique </a:t>
            </a:r>
            <a:endParaRPr lang="fr-FR" sz="2667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2"/>
          <p:cNvSpPr/>
          <p:nvPr/>
        </p:nvSpPr>
        <p:spPr>
          <a:xfrm>
            <a:off x="5233492" y="4972681"/>
            <a:ext cx="6297018" cy="1003374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2375"/>
              </a:lnSpc>
            </a:pP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Slab" pitchFamily="2" charset="0"/>
                <a:ea typeface="Roboto Slab" pitchFamily="2" charset="0"/>
                <a:cs typeface="Roboto Slab" pitchFamily="2" charset="0"/>
              </a:rPr>
              <a:t>Emmanuel MURHULA A. NASHI, Ph.D</a:t>
            </a:r>
          </a:p>
          <a:p>
            <a:pPr>
              <a:lnSpc>
                <a:spcPts val="2375"/>
              </a:lnSpc>
            </a:pP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Slab" pitchFamily="2" charset="0"/>
                <a:ea typeface="Roboto Slab" pitchFamily="2" charset="0"/>
                <a:cs typeface="Roboto Slab" pitchFamily="2" charset="0"/>
              </a:rPr>
              <a:t>IRIS-D, Haute Ecole “ICHEC-ECAM-ISFSC” - Bruxelles</a:t>
            </a:r>
          </a:p>
          <a:p>
            <a:pPr>
              <a:lnSpc>
                <a:spcPts val="2375"/>
              </a:lnSpc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 Slab" pitchFamily="2" charset="0"/>
              <a:ea typeface="Roboto Slab" pitchFamily="2" charset="0"/>
              <a:cs typeface="Roboto Slab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21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24" y="1893358"/>
            <a:ext cx="2013848" cy="3119175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5233492" y="2160191"/>
            <a:ext cx="6297018" cy="30241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>
              <a:lnSpc>
                <a:spcPts val="2375"/>
              </a:lnSpc>
            </a:pPr>
            <a:endParaRPr lang="en-US" sz="1458" dirty="0"/>
          </a:p>
        </p:txBody>
      </p:sp>
      <p:sp>
        <p:nvSpPr>
          <p:cNvPr id="4" name="Text 1"/>
          <p:cNvSpPr/>
          <p:nvPr/>
        </p:nvSpPr>
        <p:spPr>
          <a:xfrm>
            <a:off x="2113472" y="134156"/>
            <a:ext cx="9730751" cy="663758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ct val="150000"/>
              </a:lnSpc>
            </a:pPr>
            <a:r>
              <a:rPr lang="fr-FR" sz="2667" dirty="0">
                <a:solidFill>
                  <a:srgbClr val="3257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 Slab" pitchFamily="34" charset="0"/>
                <a:ea typeface="Roboto Slab" pitchFamily="34" charset="-122"/>
                <a:cs typeface="Roboto Slab" pitchFamily="34" charset="-120"/>
              </a:rPr>
              <a:t>Résumé</a:t>
            </a:r>
          </a:p>
          <a:p>
            <a:pPr>
              <a:lnSpc>
                <a:spcPct val="150000"/>
              </a:lnSpc>
            </a:pP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La polémique survenue entre deux médias européens, le site d’information </a:t>
            </a:r>
            <a:r>
              <a:rPr lang="fr-BE" sz="1400" i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Afrikarabia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et le journal </a:t>
            </a:r>
            <a:r>
              <a:rPr lang="fr-BE" sz="1400" i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Le Soir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au sujet du dossier-enquête « Rwanda </a:t>
            </a:r>
            <a:r>
              <a:rPr lang="fr-BE" sz="1400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Classified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 » publié par le quotidien bruxellois entre le 29 mai 2024 et le 02 juin 2024 recèle un grand intérêt </a:t>
            </a:r>
            <a:r>
              <a:rPr lang="fr-BE" sz="1400" dirty="0">
                <a:latin typeface="Aptos" panose="020B0004020202020204" pitchFamily="34" charset="0"/>
                <a:ea typeface="Calibri" panose="020F0502020204030204" pitchFamily="34" charset="0"/>
              </a:rPr>
              <a:t>pour l’analyse du discours. Le journaliste 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français Jean-François </a:t>
            </a:r>
            <a:r>
              <a:rPr lang="fr-BE" sz="1400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Dupaquier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s’est indigné dans les colonnes d’</a:t>
            </a:r>
            <a:r>
              <a:rPr lang="fr-BE" sz="1400" i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Afrikarabia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de la participation de sa consœur du </a:t>
            </a:r>
            <a:r>
              <a:rPr lang="fr-BE" sz="1400" i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Soir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Colette </a:t>
            </a:r>
            <a:r>
              <a:rPr lang="fr-BE" sz="1400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Braeckman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à une « enquête aux pieds d’argile » (sic) dont il déplorait « la partialité, la mauvaise foi et pour tout dire, l’indignité », allant jusqu’à traiter le quotidien de « Pravda », en référence à l’ancienne agence de presse officielle stalinienne de l’ex-Union soviétique. </a:t>
            </a:r>
          </a:p>
          <a:p>
            <a:pPr>
              <a:lnSpc>
                <a:spcPct val="150000"/>
              </a:lnSpc>
            </a:pPr>
            <a:endParaRPr lang="fr-BE" sz="1400" dirty="0">
              <a:latin typeface="Aptos" panose="020B00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La mise en cause du </a:t>
            </a:r>
            <a:r>
              <a:rPr lang="fr-BE" sz="1400" i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Soir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entraînait </a:t>
            </a:r>
            <a:r>
              <a:rPr lang="fr-BE" sz="1400" i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ipso facto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celle de son partenaire, le consortium international « </a:t>
            </a:r>
            <a:r>
              <a:rPr lang="fr-BE" sz="1400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Forbidden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Stories » qui a coordonné ce dossier ayant mobilisé une cinquantaine de journalistes de 17 médias, répartis dans 11 pays. Dans quelle mesure la 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posture belliqueuse » adoptée par le Français couvre-t-elle (dans le sens de jeter le voile sur) le rôle 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de ces médias en tant qu’acteurs politiques et pas simplement sociaux  ? Plus précisément </a:t>
            </a:r>
            <a:r>
              <a:rPr lang="fr-BE" sz="1400" i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Afrikarabia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et </a:t>
            </a:r>
            <a:r>
              <a:rPr lang="fr-BE" sz="1400" i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Le Soir 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se sont-ils comportés en instruments au service de la politique étrangère des Etats dont le but premier est d’orienter favorablement les opinions publiques (Ruppen </a:t>
            </a:r>
            <a:r>
              <a:rPr lang="fr-BE" sz="1400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Coutaz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et Vallotton, 2019 ; Murhula A. Nashi, 2018 ; Robinet, 2008) notamment </a:t>
            </a:r>
            <a:r>
              <a:rPr lang="fr-BE" sz="140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à l’égard 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d’un régime qui assassine des journalistes et des opposants, y compris à l’étranger ? </a:t>
            </a:r>
          </a:p>
          <a:p>
            <a:pPr>
              <a:lnSpc>
                <a:spcPct val="150000"/>
              </a:lnSpc>
            </a:pPr>
            <a:endParaRPr lang="fr-BE" sz="1400" dirty="0"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présent travail teste l’hypothèse du « brouillage d’intelligibilité » comme conséquence programmée de la polémique médiatique à propos du gouvernement rwandais dont aussi bien </a:t>
            </a:r>
            <a:r>
              <a:rPr lang="fr-BE" sz="1400" dirty="0" err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Dupaquier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</a:t>
            </a:r>
            <a:r>
              <a:rPr lang="fr-BE" sz="1400" dirty="0" err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Braeckman</a:t>
            </a:r>
            <a:r>
              <a:rPr lang="fr-BE" sz="1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ont été des soutiens revendiqués depuis près de trois décennies. </a:t>
            </a:r>
            <a:endParaRPr lang="fr-F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5542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378</Words>
  <Application>Microsoft Office PowerPoint</Application>
  <PresentationFormat>Grand écran</PresentationFormat>
  <Paragraphs>19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Mongolian Baiti</vt:lpstr>
      <vt:lpstr>Roboto Slab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Emmanuël Murhula</dc:creator>
  <cp:lastModifiedBy>Emmanuël Murhula</cp:lastModifiedBy>
  <cp:revision>1</cp:revision>
  <dcterms:created xsi:type="dcterms:W3CDTF">2024-12-09T15:14:19Z</dcterms:created>
  <dcterms:modified xsi:type="dcterms:W3CDTF">2024-12-09T15:53:26Z</dcterms:modified>
</cp:coreProperties>
</file>